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282" r:id="rId4"/>
    <p:sldId id="276" r:id="rId5"/>
    <p:sldId id="289" r:id="rId6"/>
    <p:sldId id="290" r:id="rId7"/>
    <p:sldId id="277" r:id="rId8"/>
    <p:sldId id="279" r:id="rId9"/>
    <p:sldId id="260" r:id="rId10"/>
    <p:sldId id="281" r:id="rId11"/>
    <p:sldId id="283" r:id="rId12"/>
    <p:sldId id="284" r:id="rId13"/>
    <p:sldId id="288" r:id="rId14"/>
    <p:sldId id="285" r:id="rId15"/>
    <p:sldId id="287" r:id="rId16"/>
    <p:sldId id="286" r:id="rId17"/>
    <p:sldId id="272" r:id="rId18"/>
    <p:sldId id="271" r:id="rId1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Надежда" initials="Н" lastIdx="1" clrIdx="0">
    <p:extLst>
      <p:ext uri="{19B8F6BF-5375-455C-9EA6-DF929625EA0E}">
        <p15:presenceInfo xmlns:p15="http://schemas.microsoft.com/office/powerpoint/2012/main" userId="Надежда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33FF"/>
    <a:srgbClr val="CC0066"/>
    <a:srgbClr val="CCECFF"/>
    <a:srgbClr val="CCFFCC"/>
    <a:srgbClr val="CC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36" autoAdjust="0"/>
    <p:restoredTop sz="94660"/>
  </p:normalViewPr>
  <p:slideViewPr>
    <p:cSldViewPr snapToGrid="0">
      <p:cViewPr>
        <p:scale>
          <a:sx n="80" d="100"/>
          <a:sy n="80" d="100"/>
        </p:scale>
        <p:origin x="734" y="197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200" d="100"/>
        <a:sy n="200" d="100"/>
      </p:scale>
      <p:origin x="0" y="-18499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DC6B3F4-2636-448B-B407-DC45B06C8B7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56BD7E37-FED5-48DB-8060-C993712443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9DE7382-2A29-4E1B-9CF1-7DD7E4C2B1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B817C6-9F08-4A6B-BBC4-406082257C50}" type="datetimeFigureOut">
              <a:rPr lang="ru-RU" smtClean="0"/>
              <a:pPr/>
              <a:t>11.05.2021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BF670767-582B-4321-A6B8-7C287260F3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933612E2-0150-4CA4-BD3B-CBBE7B36C0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2B3AF6-B120-4D74-8EB4-CA702BEEEBF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12220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9CD6C47-D8C4-4CB8-AE13-B47F58D5B4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E31AAEBE-C9CE-476B-953E-3A3508DC5E6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D2FE8A7-664E-4895-A595-0085E5C927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B817C6-9F08-4A6B-BBC4-406082257C50}" type="datetimeFigureOut">
              <a:rPr lang="ru-RU" smtClean="0"/>
              <a:pPr/>
              <a:t>11.05.2021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5230839-035F-45AD-8E5E-B370EB6FE0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519E9DA8-6AFB-4A5E-8BA2-6B82C1EFDD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2B3AF6-B120-4D74-8EB4-CA702BEEEBF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28355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449769B3-07E9-4CB3-B2C2-E2F401503B8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FFC6E0DA-29E4-4CEA-9688-3220CF141C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76CB6904-6F72-48E2-B43F-36793FD6E8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B817C6-9F08-4A6B-BBC4-406082257C50}" type="datetimeFigureOut">
              <a:rPr lang="ru-RU" smtClean="0"/>
              <a:pPr/>
              <a:t>11.05.2021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BFDE57E7-3A89-474C-AFAD-70C890A09C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7F0AA0C-2358-4851-BC78-A08D0D6527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2B3AF6-B120-4D74-8EB4-CA702BEEEBF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5219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453EA09-2BA4-4208-A12E-E403940427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911191E-953B-475C-A107-921FD9FEE74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94B34C4C-13A3-4CCD-B0D6-E65EF18423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B817C6-9F08-4A6B-BBC4-406082257C50}" type="datetimeFigureOut">
              <a:rPr lang="ru-RU" smtClean="0"/>
              <a:pPr/>
              <a:t>11.05.2021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DEF740F-C958-4605-93CC-E53DBA3EF0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88AF7244-5D37-45DE-991B-B75AAEDF5B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2B3AF6-B120-4D74-8EB4-CA702BEEEBF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63815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FF20AD2-DF65-4956-A205-C0454B7A3F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61561352-92BA-45B1-A84F-E6FAE739E1B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75E6448-C9D1-429B-8DF8-3DBABDDF5A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B817C6-9F08-4A6B-BBC4-406082257C50}" type="datetimeFigureOut">
              <a:rPr lang="ru-RU" smtClean="0"/>
              <a:pPr/>
              <a:t>11.05.2021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AD2C4563-1F8F-43F0-9093-D90571FDE7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5B6A0498-2A34-4040-8221-2E355BB5D4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2B3AF6-B120-4D74-8EB4-CA702BEEEBF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4414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6DA2566-1320-4A2E-876E-DF3F217ED3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A330A43-BEC4-4FC3-8FA1-3797F21CE2B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D5C28018-224E-4739-B88E-EA8A41B0A5E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325ED47B-0845-4132-92CF-E6A8B6394E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B817C6-9F08-4A6B-BBC4-406082257C50}" type="datetimeFigureOut">
              <a:rPr lang="ru-RU" smtClean="0"/>
              <a:pPr/>
              <a:t>11.05.2021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EB9D2333-7824-45E0-9AEF-1730503E48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11136F21-766E-4CB4-A19F-2967DA8483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2B3AF6-B120-4D74-8EB4-CA702BEEEBF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94472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ED51EA9-2D13-4B7C-9880-5B0A8454C3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8C7A52D6-242A-4658-8A75-C4903C744C8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3A9CFDD6-97CC-418C-BCAD-6C08CEF0152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3BCF6BB6-5714-498A-BFA9-ABDC607EEE4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FE95AABF-92ED-4E6F-BA5B-F516E1BA0FD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24D75345-30CE-4D05-8B45-B3E9A60F96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B817C6-9F08-4A6B-BBC4-406082257C50}" type="datetimeFigureOut">
              <a:rPr lang="ru-RU" smtClean="0"/>
              <a:pPr/>
              <a:t>11.05.2021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6730677E-5E5A-4D2E-9C39-50CBC179CD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A4DA7F7B-6E42-4ECD-8B3C-E2B4F01B3F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2B3AF6-B120-4D74-8EB4-CA702BEEEBF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31575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ED99982-8A98-472A-A2F8-69C6DDC100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B1B28297-8B98-44D6-9E68-4E34943C72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B817C6-9F08-4A6B-BBC4-406082257C50}" type="datetimeFigureOut">
              <a:rPr lang="ru-RU" smtClean="0"/>
              <a:pPr/>
              <a:t>11.05.2021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5E8135C4-E290-4271-9609-B4D8B4452D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BCE51D87-05BC-4460-8FD5-AD5F3EFDE7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2B3AF6-B120-4D74-8EB4-CA702BEEEBF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65768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4DBCA92A-1F1B-47FE-8C9A-8F43915ED0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B817C6-9F08-4A6B-BBC4-406082257C50}" type="datetimeFigureOut">
              <a:rPr lang="ru-RU" smtClean="0"/>
              <a:pPr/>
              <a:t>11.05.2021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362FF837-63F2-4BD5-A3B0-E5BE06061A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C56E91FA-C35B-49CE-8DAD-DC90B62267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2B3AF6-B120-4D74-8EB4-CA702BEEEBF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65437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FEE66BB-7D3E-4E43-998B-FF1FBA3A11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DED2A2F-7952-409C-B4C2-263B858875D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542E9052-F518-4E22-AF8D-73A183E9249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0626FCAB-8425-4488-AF1C-A9F869CFF3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B817C6-9F08-4A6B-BBC4-406082257C50}" type="datetimeFigureOut">
              <a:rPr lang="ru-RU" smtClean="0"/>
              <a:pPr/>
              <a:t>11.05.2021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3E627A90-B569-443D-B293-1786EB0B4B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9C845BC7-346F-41CB-92C5-43DBBE3B6A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2B3AF6-B120-4D74-8EB4-CA702BEEEBF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9977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1E3F0B9-A2F4-4EBE-931B-7F6F527AF6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6DA558B8-64F6-4D62-BB29-AC365427413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4C84D60E-5A19-4E5E-9257-83376F08E7F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01805361-D97D-4404-9DB3-0E5BF77F18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B817C6-9F08-4A6B-BBC4-406082257C50}" type="datetimeFigureOut">
              <a:rPr lang="ru-RU" smtClean="0"/>
              <a:pPr/>
              <a:t>11.05.2021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7749F3E1-805C-4D5C-8931-C50C763DF8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248D04E6-2174-41B3-BD10-C85ABCD155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2B3AF6-B120-4D74-8EB4-CA702BEEEBF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70057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3FE8EA4-FEB2-43E3-9429-82922939FB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26D4E0FF-B3A1-4DAA-B7BF-8112C5B4CEA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AB3F00E4-D8ED-4CC7-BA23-4027204A6FB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B817C6-9F08-4A6B-BBC4-406082257C50}" type="datetimeFigureOut">
              <a:rPr lang="ru-RU" smtClean="0"/>
              <a:pPr/>
              <a:t>11.05.2021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3CA85BC4-A3DC-4925-9250-D576549FD5C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A924E27-599F-4D7D-A1F8-C3066138438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2B3AF6-B120-4D74-8EB4-CA702BEEEBF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02924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png"/><Relationship Id="rId4" Type="http://schemas.openxmlformats.org/officeDocument/2006/relationships/hyperlink" Target="https://www.youtube.com/watch?v=GrWpKX7puPQ&amp;list=PLeOlm2kq0HcuFuxsSVnWhrW4XJkH6IJFd&amp;index=28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hyperlink" Target="https://www.youtube.com/watch?v=W6zOwbHkA8g&amp;list=PL66kIi3dt8A6Hd7soGMFXe6E5366Y66So&amp;index=2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png"/><Relationship Id="rId4" Type="http://schemas.openxmlformats.org/officeDocument/2006/relationships/hyperlink" Target="https://www.youtube.com/watch?v=j6u97PAdQDI&amp;list=PL66kIi3dt8A63YDXlLntVhlofucIKi0ZJ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png"/><Relationship Id="rId4" Type="http://schemas.openxmlformats.org/officeDocument/2006/relationships/hyperlink" Target="https://www.youtube.com/channel/UCuJpM1F9hd6kOV22DgBInVw" TargetMode="Externa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yandex.ru/tutor/subject/?subject_id=4" TargetMode="External"/><Relationship Id="rId4" Type="http://schemas.openxmlformats.org/officeDocument/2006/relationships/image" Target="../media/image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youtube.com/watch?v=vtktpNbYhOQ" TargetMode="Externa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mailto:nadeghda108@gmail.com" TargetMode="External"/><Relationship Id="rId2" Type="http://schemas.openxmlformats.org/officeDocument/2006/relationships/hyperlink" Target="mailto:fanni1909@yandex.ru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3.png"/><Relationship Id="rId7" Type="http://schemas.openxmlformats.org/officeDocument/2006/relationships/image" Target="../media/image1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A4B5F00-2FCD-4426-8FCB-B6A8A00B2A0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72597" y="-74480"/>
            <a:ext cx="11224334" cy="2387600"/>
          </a:xfrm>
        </p:spPr>
        <p:txBody>
          <a:bodyPr>
            <a:normAutofit/>
          </a:bodyPr>
          <a:lstStyle/>
          <a:p>
            <a:r>
              <a:rPr lang="ru-RU" sz="3200" dirty="0">
                <a:latin typeface="Georgia" panose="02040502050405020303" pitchFamily="18" charset="0"/>
              </a:rPr>
              <a:t>ВЕБИНАР - КОНСУЛЬТАЦИЯ ПО ПРОЕКТУ  "ОБРАЗОВАТЕЛЬНЫЙ ЛИФТ: ШНОР» ДЛЯ СЕТЕВОЙ ГРУППЫ ФИЗИКОВ. ЗАДАНИЕ №2</a:t>
            </a:r>
            <a:endParaRPr lang="ru-RU" sz="3200" dirty="0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581D0A72-850E-41C5-AEBD-5A6C7864E7A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23530" y="2647013"/>
            <a:ext cx="10744940" cy="646860"/>
          </a:xfrm>
          <a:solidFill>
            <a:srgbClr val="CCECFF"/>
          </a:solidFill>
        </p:spPr>
        <p:txBody>
          <a:bodyPr>
            <a:normAutofit fontScale="62500" lnSpcReduction="20000"/>
          </a:bodyPr>
          <a:lstStyle/>
          <a:p>
            <a:pPr>
              <a:lnSpc>
                <a:spcPct val="170000"/>
              </a:lnSpc>
            </a:pPr>
            <a:r>
              <a:rPr lang="ru-RU" sz="3200" dirty="0">
                <a:solidFill>
                  <a:schemeClr val="bg2">
                    <a:lumMod val="50000"/>
                  </a:schemeClr>
                </a:solidFill>
                <a:latin typeface="Georgia" panose="02040502050405020303" pitchFamily="18" charset="0"/>
              </a:rPr>
              <a:t>ЯКОВЛЕВА Н.Г., НАУЧНЫЙ  СОТРУДНИК ОТДЕЛА  НМС ОО ГАУ ДПО «ИРО ПК» </a:t>
            </a:r>
          </a:p>
          <a:p>
            <a:endParaRPr lang="ru-RU" dirty="0"/>
          </a:p>
        </p:txBody>
      </p:sp>
      <p:pic>
        <p:nvPicPr>
          <p:cNvPr id="28" name="Рисунок 27">
            <a:extLst>
              <a:ext uri="{FF2B5EF4-FFF2-40B4-BE49-F238E27FC236}">
                <a16:creationId xmlns:a16="http://schemas.microsoft.com/office/drawing/2014/main" id="{7DCBD7E9-38DC-4CE8-B140-6E752716C276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/>
          <a:srcRect l="6138"/>
          <a:stretch/>
        </p:blipFill>
        <p:spPr>
          <a:xfrm>
            <a:off x="730608" y="3462671"/>
            <a:ext cx="5361235" cy="2918535"/>
          </a:xfrm>
          <a:prstGeom prst="rect">
            <a:avLst/>
          </a:prstGeom>
        </p:spPr>
      </p:pic>
      <p:pic>
        <p:nvPicPr>
          <p:cNvPr id="31" name="Рисунок 30">
            <a:extLst>
              <a:ext uri="{FF2B5EF4-FFF2-40B4-BE49-F238E27FC236}">
                <a16:creationId xmlns:a16="http://schemas.microsoft.com/office/drawing/2014/main" id="{EBF500CF-3CBB-492B-8C37-F51686285D7E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/>
          <a:srcRect l="4437" b="10716"/>
          <a:stretch/>
        </p:blipFill>
        <p:spPr>
          <a:xfrm>
            <a:off x="6256676" y="3454434"/>
            <a:ext cx="5162366" cy="2918535"/>
          </a:xfrm>
          <a:prstGeom prst="rect">
            <a:avLst/>
          </a:prstGeom>
          <a:noFill/>
          <a:ln>
            <a:noFill/>
          </a:ln>
        </p:spPr>
      </p:pic>
      <p:pic>
        <p:nvPicPr>
          <p:cNvPr id="33" name="Рисунок 32">
            <a:extLst>
              <a:ext uri="{FF2B5EF4-FFF2-40B4-BE49-F238E27FC236}">
                <a16:creationId xmlns:a16="http://schemas.microsoft.com/office/drawing/2014/main" id="{80624A78-A86A-493B-8836-F09AE275B429}"/>
              </a:ext>
            </a:extLst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731335" y="263555"/>
            <a:ext cx="2706859" cy="4938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198585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70EB6A2-421C-4256-88BC-031E8A4E04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365125"/>
            <a:ext cx="4488873" cy="782295"/>
          </a:xfrm>
          <a:solidFill>
            <a:srgbClr val="CCECFF"/>
          </a:solidFill>
        </p:spPr>
        <p:txBody>
          <a:bodyPr>
            <a:normAutofit/>
          </a:bodyPr>
          <a:lstStyle/>
          <a:p>
            <a:r>
              <a:rPr lang="ru-RU" sz="4000" dirty="0">
                <a:latin typeface="Georgia" panose="02040502050405020303" pitchFamily="18" charset="0"/>
              </a:rPr>
              <a:t>     </a:t>
            </a:r>
            <a:r>
              <a:rPr lang="ru-RU" sz="4000" dirty="0">
                <a:solidFill>
                  <a:schemeClr val="tx1">
                    <a:lumMod val="50000"/>
                    <a:lumOff val="50000"/>
                  </a:schemeClr>
                </a:solidFill>
                <a:latin typeface="Georgia" panose="02040502050405020303" pitchFamily="18" charset="0"/>
              </a:rPr>
              <a:t>ЗАДАНИЕ 3.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4D3E82D-6F2E-424A-9EF9-94D99D033FD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76056" y="1488273"/>
            <a:ext cx="11201760" cy="435133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НАПОЛНЕНИЕ КУРСА СОДЕРЖАТЕЛЬНЫМ  КОНТЕНТОМ.</a:t>
            </a:r>
          </a:p>
          <a:p>
            <a:pPr marL="0" indent="0">
              <a:buNone/>
            </a:pPr>
            <a:r>
              <a:rPr lang="ru-RU" b="1" dirty="0">
                <a:latin typeface="Georgia" panose="02040502050405020303" pitchFamily="18" charset="0"/>
              </a:rPr>
              <a:t>ЧТО ЭТО МОЖЕТ БЫТЬ?</a:t>
            </a:r>
          </a:p>
          <a:p>
            <a:pPr marL="971550" lvl="1" indent="-514350">
              <a:buFont typeface="+mj-lt"/>
              <a:buAutoNum type="arabicPeriod"/>
            </a:pPr>
            <a:r>
              <a:rPr lang="ru-RU" dirty="0">
                <a:latin typeface="Georgia" panose="02040502050405020303" pitchFamily="18" charset="0"/>
              </a:rPr>
              <a:t>ВИДЕОУРОКИ И ВИДЕОБЪЯСНЕНИЯ (СОЗДАННЫЕ ВАМИ ИЛИ ДРУГИМИ ЛЮДЬМИ).</a:t>
            </a:r>
          </a:p>
          <a:p>
            <a:pPr marL="971550" lvl="1" indent="-514350">
              <a:buFont typeface="+mj-lt"/>
              <a:buAutoNum type="arabicPeriod"/>
            </a:pPr>
            <a:r>
              <a:rPr lang="ru-RU" dirty="0">
                <a:latin typeface="Georgia" panose="02040502050405020303" pitchFamily="18" charset="0"/>
              </a:rPr>
              <a:t>ДОКУМЕНТЫ (РАБОТА С ТЕКСТОМ).</a:t>
            </a:r>
          </a:p>
          <a:p>
            <a:pPr marL="971550" lvl="1" indent="-514350">
              <a:buFont typeface="+mj-lt"/>
              <a:buAutoNum type="arabicPeriod"/>
            </a:pPr>
            <a:r>
              <a:rPr lang="ru-RU" dirty="0">
                <a:latin typeface="Georgia" panose="02040502050405020303" pitchFamily="18" charset="0"/>
              </a:rPr>
              <a:t>ПРЕЗЕНТАЦИИ И Т.Д.</a:t>
            </a:r>
          </a:p>
          <a:p>
            <a:pPr marL="914400" lvl="1" indent="-457200">
              <a:buFont typeface="+mj-lt"/>
              <a:buAutoNum type="arabicPeriod"/>
            </a:pPr>
            <a:endParaRPr lang="ru-RU" dirty="0">
              <a:latin typeface="Georgia" panose="02040502050405020303" pitchFamily="18" charset="0"/>
            </a:endParaRPr>
          </a:p>
          <a:p>
            <a:pPr marL="0" indent="0">
              <a:buNone/>
            </a:pPr>
            <a:r>
              <a:rPr lang="ru-RU" b="1" dirty="0">
                <a:latin typeface="Georgia" panose="02040502050405020303" pitchFamily="18" charset="0"/>
              </a:rPr>
              <a:t>СРОК ВЫПОЛНЕНИЯ – 17 СЕНТЯБРЯ 2021 ГОДА.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C0085C70-A2FF-4D5E-B3EC-2BFBBB7DC08C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598993" y="274028"/>
            <a:ext cx="932769" cy="932769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19940DB1-16DB-4DE2-A3D1-8AFD0F7EBB9A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252427" y="6275404"/>
            <a:ext cx="2706859" cy="4938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151500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800D363-2C9D-4FC6-B886-02A86EA5F4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1" y="294105"/>
            <a:ext cx="8515351" cy="780093"/>
          </a:xfrm>
          <a:solidFill>
            <a:srgbClr val="CCECFF"/>
          </a:solidFill>
          <a:ln>
            <a:noFill/>
          </a:ln>
        </p:spPr>
        <p:txBody>
          <a:bodyPr>
            <a:normAutofit/>
          </a:bodyPr>
          <a:lstStyle/>
          <a:p>
            <a:r>
              <a:rPr lang="ru-RU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  </a:t>
            </a:r>
            <a:r>
              <a:rPr lang="ru-RU" sz="4000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РЕКОМЕНДУЕМЫЙ КОНТЕНТ. 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9625697A-3D3A-4491-AA10-1A3CE390AE84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614851" y="192701"/>
            <a:ext cx="932769" cy="932769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A7DA2A30-D1F4-4A4C-ADBD-01BE236862E4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270182" y="6266527"/>
            <a:ext cx="2706859" cy="493819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14350" y="1209675"/>
            <a:ext cx="10982325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ОБРАЗОВАТЕЛЬНЫЕ РОЛИКИ НА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YOUTUBE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Font typeface="Arial" pitchFamily="34" charset="0"/>
              <a:buChar char="•"/>
            </a:pPr>
            <a:r>
              <a:rPr lang="en-US" sz="2400" dirty="0">
                <a:latin typeface="Times New Roman" pitchFamily="18" charset="0"/>
                <a:cs typeface="Times New Roman" pitchFamily="18" charset="0"/>
                <a:hlinkClick r:id="rId4"/>
              </a:rPr>
              <a:t>https://www.youtube.com/watch?v=GrWpKX7puPQ&amp;list=PLeOlm2kq0HcuFuxsSVnWhrW4XJkH6IJFd&amp;index=28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+mj-lt"/>
              <a:buAutoNum type="arabicPeriod"/>
            </a:pP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/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 cstate="print"/>
          <a:srcRect l="15934" t="12898" r="945" b="24045"/>
          <a:stretch>
            <a:fillRect/>
          </a:stretch>
        </p:blipFill>
        <p:spPr bwMode="auto">
          <a:xfrm>
            <a:off x="1638300" y="2409825"/>
            <a:ext cx="8839200" cy="377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83872761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800D363-2C9D-4FC6-B886-02A86EA5F4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1" y="294105"/>
            <a:ext cx="8515351" cy="780093"/>
          </a:xfrm>
          <a:solidFill>
            <a:srgbClr val="CCECFF"/>
          </a:solidFill>
          <a:ln>
            <a:noFill/>
          </a:ln>
        </p:spPr>
        <p:txBody>
          <a:bodyPr>
            <a:normAutofit/>
          </a:bodyPr>
          <a:lstStyle/>
          <a:p>
            <a:r>
              <a:rPr lang="ru-RU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  </a:t>
            </a:r>
            <a:r>
              <a:rPr lang="ru-RU" sz="4000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РЕКОМЕНДУЕМЫЙ КОНТЕНТ. 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9625697A-3D3A-4491-AA10-1A3CE390AE84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614851" y="192701"/>
            <a:ext cx="932769" cy="932769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A7DA2A30-D1F4-4A4C-ADBD-01BE236862E4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270182" y="6266527"/>
            <a:ext cx="2706859" cy="493819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14350" y="1209675"/>
            <a:ext cx="10982325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ОБРАЗОВАТЕЛЬНЫЕ РОЛИКИ НА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YOUTUBE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en-US" sz="2400" dirty="0">
                <a:latin typeface="Times New Roman" pitchFamily="18" charset="0"/>
                <a:cs typeface="Times New Roman" pitchFamily="18" charset="0"/>
                <a:hlinkClick r:id="rId4"/>
              </a:rPr>
              <a:t>https://www.youtube.com/watch?v=W6zOwbHkA8g&amp;list=PL66kIi3dt8A6Hd7soGMFXe6E5366Y66So&amp;index=2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Arial" pitchFamily="34" charset="0"/>
              <a:buChar char="•"/>
            </a:pP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Arial" pitchFamily="34" charset="0"/>
              <a:buChar char="•"/>
            </a:pP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7C4EAA78-5374-4211-8F22-DF4458BF7AA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51831" y="2285077"/>
            <a:ext cx="9363075" cy="3981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872761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800D363-2C9D-4FC6-B886-02A86EA5F4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1" y="294105"/>
            <a:ext cx="8515351" cy="780093"/>
          </a:xfrm>
          <a:solidFill>
            <a:srgbClr val="CCECFF"/>
          </a:solidFill>
          <a:ln>
            <a:noFill/>
          </a:ln>
        </p:spPr>
        <p:txBody>
          <a:bodyPr>
            <a:normAutofit/>
          </a:bodyPr>
          <a:lstStyle/>
          <a:p>
            <a:r>
              <a:rPr lang="ru-RU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  </a:t>
            </a:r>
            <a:r>
              <a:rPr lang="ru-RU" sz="4000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РЕКОМЕНДУЕМЫЙ КОНТЕНТ. 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9625697A-3D3A-4491-AA10-1A3CE390AE84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614851" y="192701"/>
            <a:ext cx="932769" cy="932769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A7DA2A30-D1F4-4A4C-ADBD-01BE236862E4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270182" y="6266527"/>
            <a:ext cx="2706859" cy="493819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14350" y="1209675"/>
            <a:ext cx="10982325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ОБРАЗОВАТЕЛЬНЫЕ РОЛИКИ НА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YOUTUBE</a:t>
            </a: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  <a:hlinkClick r:id="rId4"/>
              </a:rPr>
              <a:t>https://www.youtube.com/watch?v=j6u97PAdQDI&amp;list=PL66kIi3dt8A63YDXlLntVhlofucIKi0ZJ</a:t>
            </a: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C90C2CC5-D3E3-447F-853B-736910AD811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62062" y="2432034"/>
            <a:ext cx="9486900" cy="3867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993211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800D363-2C9D-4FC6-B886-02A86EA5F4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1" y="294105"/>
            <a:ext cx="8515351" cy="780093"/>
          </a:xfrm>
          <a:solidFill>
            <a:srgbClr val="CCECFF"/>
          </a:solidFill>
          <a:ln>
            <a:noFill/>
          </a:ln>
        </p:spPr>
        <p:txBody>
          <a:bodyPr>
            <a:normAutofit/>
          </a:bodyPr>
          <a:lstStyle/>
          <a:p>
            <a:r>
              <a:rPr lang="ru-RU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  </a:t>
            </a:r>
            <a:r>
              <a:rPr lang="ru-RU" sz="4000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РЕКОМЕНДУЕМЫЙ КОНТЕНТ. 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9625697A-3D3A-4491-AA10-1A3CE390AE84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614851" y="192701"/>
            <a:ext cx="932769" cy="932769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A7DA2A30-D1F4-4A4C-ADBD-01BE236862E4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270182" y="6266527"/>
            <a:ext cx="2706859" cy="493819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14350" y="1209675"/>
            <a:ext cx="1098232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ОБРАЗОВАТЕЛЬНЫЕ РОЛИКИ НА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YOUTUBE</a:t>
            </a: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  <a:hlinkClick r:id="rId4"/>
              </a:rPr>
              <a:t>https://www.youtube.com/channel/UCuJpM1F9hd6kOV22DgBInVw</a:t>
            </a: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82E159FF-18FB-4959-9387-C9D683D54CF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90318" y="2410004"/>
            <a:ext cx="11011364" cy="34721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494458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D2373FAB-9361-4CEC-B5DD-E533DCD39EF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2248317"/>
            <a:ext cx="12192000" cy="4179898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800D363-2C9D-4FC6-B886-02A86EA5F4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1" y="294105"/>
            <a:ext cx="8515351" cy="780093"/>
          </a:xfrm>
          <a:solidFill>
            <a:srgbClr val="CCECFF"/>
          </a:solidFill>
          <a:ln>
            <a:noFill/>
          </a:ln>
        </p:spPr>
        <p:txBody>
          <a:bodyPr>
            <a:normAutofit/>
          </a:bodyPr>
          <a:lstStyle/>
          <a:p>
            <a:r>
              <a:rPr lang="ru-RU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  </a:t>
            </a:r>
            <a:r>
              <a:rPr lang="ru-RU" sz="4000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РЕКОМЕНДУЕМЫЙ КОНТЕНТ. 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9625697A-3D3A-4491-AA10-1A3CE390AE84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14851" y="192701"/>
            <a:ext cx="932769" cy="932769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A7DA2A30-D1F4-4A4C-ADBD-01BE236862E4}"/>
              </a:ext>
            </a:extLst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9270182" y="6266527"/>
            <a:ext cx="2706859" cy="493819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14350" y="1209675"/>
            <a:ext cx="1098232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ЯНДЕКС ШКОЛА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  <a:hlinkClick r:id="rId5"/>
              </a:rPr>
              <a:t>https://yandex.ru/tutor/subject/?subject_id=4</a:t>
            </a: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1948300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800D363-2C9D-4FC6-B886-02A86EA5F4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1" y="294105"/>
            <a:ext cx="8515351" cy="780093"/>
          </a:xfrm>
          <a:solidFill>
            <a:srgbClr val="CCECFF"/>
          </a:solidFill>
          <a:ln>
            <a:noFill/>
          </a:ln>
        </p:spPr>
        <p:txBody>
          <a:bodyPr>
            <a:normAutofit/>
          </a:bodyPr>
          <a:lstStyle/>
          <a:p>
            <a:r>
              <a:rPr lang="ru-RU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  </a:t>
            </a:r>
            <a:r>
              <a:rPr lang="ru-RU" sz="4000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РЕКОМЕНДУЕМЫЙ КОНТЕНТ. 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9625697A-3D3A-4491-AA10-1A3CE390AE84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614851" y="192701"/>
            <a:ext cx="932769" cy="932769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A7DA2A30-D1F4-4A4C-ADBD-01BE236862E4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270182" y="6266527"/>
            <a:ext cx="2706859" cy="493819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86B828C9-A337-4989-B25F-916A0C097AEE}"/>
              </a:ext>
            </a:extLst>
          </p:cNvPr>
          <p:cNvSpPr txBox="1"/>
          <p:nvPr/>
        </p:nvSpPr>
        <p:spPr>
          <a:xfrm>
            <a:off x="561974" y="1406009"/>
            <a:ext cx="10010775" cy="273921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ВИДЕОУРОКИ И ВИДЕОБЪЯСНЕНИЯ СОЗДАННЫЕ ВАМИ</a:t>
            </a:r>
          </a:p>
          <a:p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Font typeface="+mj-lt"/>
              <a:buAutoNum type="arabicPeriod"/>
            </a:pP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ЗАПИСЬ С ЭКРАНА КОМПЬЮТЕРА. ИСПОЛЬЗУЕМ ПРЕЗЕНТАЦИЮ ИЛИ ГРАФИЧЕСКИЙ ПЛАНШЕТ</a:t>
            </a:r>
          </a:p>
          <a:p>
            <a:pPr lvl="1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Как учителю использовать графический планшет: ТОП приложений для преподавания -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YouTube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Font typeface="+mj-lt"/>
              <a:buAutoNum type="arabicPeriod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СНИМАЕМ НА СОТОВЫЙ ТЕЛЕФОН (ИЗ ОПЫТА УЧИТЕЛЕЙ)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8413442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70EB6A2-421C-4256-88BC-031E8A4E04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1" y="365125"/>
            <a:ext cx="6555179" cy="782295"/>
          </a:xfrm>
          <a:solidFill>
            <a:srgbClr val="CCECFF"/>
          </a:solidFill>
        </p:spPr>
        <p:txBody>
          <a:bodyPr>
            <a:normAutofit/>
          </a:bodyPr>
          <a:lstStyle/>
          <a:p>
            <a:r>
              <a:rPr lang="ru-RU" sz="4000" dirty="0">
                <a:latin typeface="Georgia" panose="02040502050405020303" pitchFamily="18" charset="0"/>
              </a:rPr>
              <a:t>     </a:t>
            </a:r>
            <a:r>
              <a:rPr lang="ru-RU" sz="4000" dirty="0">
                <a:solidFill>
                  <a:schemeClr val="tx1">
                    <a:lumMod val="50000"/>
                    <a:lumOff val="50000"/>
                  </a:schemeClr>
                </a:solidFill>
                <a:latin typeface="Georgia" panose="02040502050405020303" pitchFamily="18" charset="0"/>
              </a:rPr>
              <a:t>ПРАВИЛА РАБОТЫ.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4D3E82D-6F2E-424A-9EF9-94D99D033FD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76056" y="1488273"/>
            <a:ext cx="10515600" cy="4351338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ru-RU" dirty="0">
                <a:latin typeface="Georgia" panose="02040502050405020303" pitchFamily="18" charset="0"/>
              </a:rPr>
              <a:t>ПРОВЕРЯЕМ ПОЧТУ.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>
                <a:latin typeface="Georgia" panose="02040502050405020303" pitchFamily="18" charset="0"/>
              </a:rPr>
              <a:t>ОТВЕЧАЕМ НА КАЖДОЕ ПИСЬМО.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>
                <a:latin typeface="Georgia" panose="02040502050405020303" pitchFamily="18" charset="0"/>
              </a:rPr>
              <a:t>ЕСЛИ ЗА 3 ДНЯ ДО ВЕБИНАРА НЕТ ПИСЬМА С ССЫЛКОЙ НА НЕГО, ПИШИТЕ. 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>
                <a:latin typeface="Georgia" panose="02040502050405020303" pitchFamily="18" charset="0"/>
              </a:rPr>
              <a:t>СООБЩАЕМ ОБО ВСЕХ НЕПРЕДВИДЕННЫХ  ОБСТОЯТЕЛЬСТВАХ, КОТОРЫЕ МОГУТ ПОМЕШАТЬ ВАШЕЙ РАБОТЕ.</a:t>
            </a:r>
          </a:p>
          <a:p>
            <a:pPr marL="514350" indent="-514350">
              <a:buFont typeface="+mj-lt"/>
              <a:buAutoNum type="arabicPeriod"/>
            </a:pPr>
            <a:r>
              <a:rPr lang="ru-RU" b="1" dirty="0">
                <a:latin typeface="Georgia" panose="02040502050405020303" pitchFamily="18" charset="0"/>
              </a:rPr>
              <a:t>СОБЛЮДАЕМ СРОКИ СДАЧИ ЗАДАНИЙ.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C0085C70-A2FF-4D5E-B3EC-2BFBBB7DC08C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609267" y="301762"/>
            <a:ext cx="932769" cy="932769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19940DB1-16DB-4DE2-A3D1-8AFD0F7EBB9A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252427" y="6275404"/>
            <a:ext cx="2706859" cy="4938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385516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5873BD19-12D0-4FD8-8DA8-6AE4F9BACD8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87533" y="1122363"/>
            <a:ext cx="9931730" cy="2387600"/>
          </a:xfrm>
        </p:spPr>
        <p:txBody>
          <a:bodyPr>
            <a:normAutofit fontScale="90000"/>
          </a:bodyPr>
          <a:lstStyle/>
          <a:p>
            <a:r>
              <a:rPr lang="ru-RU" b="0" dirty="0">
                <a:latin typeface="Georgia" pitchFamily="18" charset="0"/>
              </a:rPr>
              <a:t>СПАСИБО ЗА ВНИМАНИЕ.</a:t>
            </a:r>
            <a:br>
              <a:rPr lang="ru-RU" b="0" dirty="0">
                <a:latin typeface="Georgia" pitchFamily="18" charset="0"/>
              </a:rPr>
            </a:br>
            <a:endParaRPr lang="ru-RU" dirty="0"/>
          </a:p>
        </p:txBody>
      </p:sp>
      <p:sp>
        <p:nvSpPr>
          <p:cNvPr id="5" name="Подзаголовок 4">
            <a:extLst>
              <a:ext uri="{FF2B5EF4-FFF2-40B4-BE49-F238E27FC236}">
                <a16:creationId xmlns:a16="http://schemas.microsoft.com/office/drawing/2014/main" id="{72DDC601-0A1D-4305-BFC9-79ACF1372D1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389413" y="2829680"/>
            <a:ext cx="9452757" cy="1655762"/>
          </a:xfrm>
          <a:solidFill>
            <a:srgbClr val="CCECFF"/>
          </a:solidFill>
        </p:spPr>
        <p:txBody>
          <a:bodyPr>
            <a:normAutofit lnSpcReduction="10000"/>
          </a:bodyPr>
          <a:lstStyle/>
          <a:p>
            <a:r>
              <a:rPr lang="ru-RU" sz="2400" dirty="0">
                <a:solidFill>
                  <a:schemeClr val="bg2">
                    <a:lumMod val="50000"/>
                  </a:schemeClr>
                </a:solidFill>
                <a:latin typeface="Georgia" pitchFamily="18" charset="0"/>
              </a:rPr>
              <a:t>ЯКОВЛЕВА НАДЕЖДА ГЕННАДЬЕВНА, </a:t>
            </a:r>
          </a:p>
          <a:p>
            <a:r>
              <a:rPr lang="ru-RU" sz="2400" dirty="0">
                <a:solidFill>
                  <a:schemeClr val="bg2">
                    <a:lumMod val="50000"/>
                  </a:schemeClr>
                </a:solidFill>
                <a:latin typeface="Georgia" pitchFamily="18" charset="0"/>
              </a:rPr>
              <a:t>НАУЧНЫЙ СОТРУДНИК ОТДЕЛА</a:t>
            </a:r>
            <a:r>
              <a:rPr lang="en-US" sz="2400" dirty="0">
                <a:solidFill>
                  <a:schemeClr val="bg2">
                    <a:lumMod val="50000"/>
                  </a:schemeClr>
                </a:solidFill>
                <a:latin typeface="Georgia" pitchFamily="18" charset="0"/>
              </a:rPr>
              <a:t> </a:t>
            </a:r>
            <a:r>
              <a:rPr lang="ru-RU" sz="2400" dirty="0">
                <a:solidFill>
                  <a:schemeClr val="bg2">
                    <a:lumMod val="50000"/>
                  </a:schemeClr>
                </a:solidFill>
                <a:latin typeface="Georgia" pitchFamily="18" charset="0"/>
              </a:rPr>
              <a:t>НМС ОО «ИРО ПК»</a:t>
            </a:r>
          </a:p>
          <a:p>
            <a:r>
              <a:rPr lang="ru-RU" sz="2400" dirty="0">
                <a:solidFill>
                  <a:schemeClr val="bg2">
                    <a:lumMod val="50000"/>
                  </a:schemeClr>
                </a:solidFill>
                <a:latin typeface="Georgia" pitchFamily="18" charset="0"/>
              </a:rPr>
              <a:t> (с.т. 8-909-731-01-80, e-mail  </a:t>
            </a:r>
            <a:r>
              <a:rPr lang="en-US" sz="2400" dirty="0">
                <a:solidFill>
                  <a:srgbClr val="002060"/>
                </a:solidFill>
                <a:latin typeface="Georgia" pitchFamily="18" charset="0"/>
                <a:hlinkClick r:id="rId2"/>
              </a:rPr>
              <a:t>fanni1909@yandex.ru</a:t>
            </a:r>
            <a:r>
              <a:rPr lang="ru-RU" sz="2400" dirty="0">
                <a:solidFill>
                  <a:srgbClr val="002060"/>
                </a:solidFill>
                <a:latin typeface="Georgia" pitchFamily="18" charset="0"/>
              </a:rPr>
              <a:t>, </a:t>
            </a:r>
            <a:r>
              <a:rPr lang="en-US" sz="2400" dirty="0">
                <a:solidFill>
                  <a:srgbClr val="002060"/>
                </a:solidFill>
                <a:latin typeface="Georgia" pitchFamily="18" charset="0"/>
                <a:hlinkClick r:id="rId3"/>
              </a:rPr>
              <a:t>nadeghda108@gmail.com</a:t>
            </a:r>
            <a:r>
              <a:rPr lang="en-US" sz="2400" dirty="0">
                <a:solidFill>
                  <a:srgbClr val="002060"/>
                </a:solidFill>
                <a:latin typeface="Georgia" pitchFamily="18" charset="0"/>
              </a:rPr>
              <a:t>) </a:t>
            </a:r>
            <a:endParaRPr lang="ru-RU" sz="2400" dirty="0">
              <a:solidFill>
                <a:srgbClr val="002060"/>
              </a:solidFill>
              <a:latin typeface="Georgia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306572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9B02126-516C-43D0-9445-D59CFEBD70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365125"/>
            <a:ext cx="7042068" cy="868871"/>
          </a:xfrm>
          <a:solidFill>
            <a:srgbClr val="CCECFF"/>
          </a:solidFill>
        </p:spPr>
        <p:txBody>
          <a:bodyPr>
            <a:normAutofit/>
          </a:bodyPr>
          <a:lstStyle/>
          <a:p>
            <a:r>
              <a:rPr lang="ru-RU" dirty="0">
                <a:solidFill>
                  <a:schemeClr val="tx1">
                    <a:lumMod val="50000"/>
                    <a:lumOff val="50000"/>
                  </a:schemeClr>
                </a:solidFill>
                <a:latin typeface="Georgia" panose="02040502050405020303" pitchFamily="18" charset="0"/>
              </a:rPr>
              <a:t>     </a:t>
            </a:r>
            <a:r>
              <a:rPr lang="ru-RU" sz="4000" dirty="0">
                <a:solidFill>
                  <a:schemeClr val="tx1">
                    <a:lumMod val="50000"/>
                    <a:lumOff val="50000"/>
                  </a:schemeClr>
                </a:solidFill>
                <a:latin typeface="Georgia" panose="02040502050405020303" pitchFamily="18" charset="0"/>
              </a:rPr>
              <a:t>ЗАДАНИЯ ПРОЕКТА.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5DDFB85-0581-455E-A332-9EF8F80B745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39194"/>
            <a:ext cx="10515600" cy="4351338"/>
          </a:xfrm>
        </p:spPr>
        <p:txBody>
          <a:bodyPr>
            <a:normAutofit fontScale="92500" lnSpcReduction="1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ru-RU" dirty="0">
                <a:latin typeface="Georgia" panose="02040502050405020303" pitchFamily="18" charset="0"/>
              </a:rPr>
              <a:t>СОЗДАНИЕ ПЛАНА – ПРОЕКТА ОБРАЗОВАТЕЛЬНОГО КУРСА С ИСПОЛЬЗОВАНИЕМ </a:t>
            </a:r>
            <a:r>
              <a:rPr lang="ru-RU" sz="2800" dirty="0">
                <a:solidFill>
                  <a:schemeClr val="bg2">
                    <a:lumMod val="25000"/>
                  </a:schemeClr>
                </a:solidFill>
                <a:latin typeface="Georgia" pitchFamily="18" charset="0"/>
              </a:rPr>
              <a:t>GOOGLE-CLASSROOM ИЛИ БЕЗ НЕГО</a:t>
            </a:r>
            <a:r>
              <a:rPr lang="ru-RU" dirty="0">
                <a:latin typeface="Georgia" panose="02040502050405020303" pitchFamily="18" charset="0"/>
              </a:rPr>
              <a:t>. </a:t>
            </a:r>
          </a:p>
          <a:p>
            <a:pPr marL="514350" indent="-514350">
              <a:buFont typeface="+mj-lt"/>
              <a:buAutoNum type="arabicPeriod"/>
            </a:pPr>
            <a:r>
              <a:rPr lang="ru-RU" b="1" dirty="0">
                <a:latin typeface="Georgia" panose="02040502050405020303" pitchFamily="18" charset="0"/>
              </a:rPr>
              <a:t>СОЗДАНИЕ РАБОЧИХ ЛИСТОВ К КАЖДОМУ ЗАНЯТИЮ КУРСА.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>
                <a:latin typeface="Georgia" panose="02040502050405020303" pitchFamily="18" charset="0"/>
              </a:rPr>
              <a:t>НАПОЛНЕНИЕ КУРСА СОДЕРЖАТЕЛЬНЫМ КОНТЕНТОМ.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>
                <a:latin typeface="Georgia" panose="02040502050405020303" pitchFamily="18" charset="0"/>
              </a:rPr>
              <a:t>«ДЕКОМПОЗИЦИЯ» ОДНОГО ИЛИ НЕСКОЛЬКИХ ЗАДАНИЙ ИЗ ДЕФИЦИТНЫХ ОБРАЗОВАТЕЛЬНЫХ РЕЗУЛЬТАТОВ.*</a:t>
            </a:r>
          </a:p>
          <a:p>
            <a:pPr marL="514350" indent="-514350">
              <a:buFont typeface="+mj-lt"/>
              <a:buAutoNum type="arabicPeriod"/>
            </a:pPr>
            <a:endParaRPr lang="ru-RU" dirty="0">
              <a:latin typeface="Georgia" panose="02040502050405020303" pitchFamily="18" charset="0"/>
            </a:endParaRPr>
          </a:p>
          <a:p>
            <a:pPr marL="0" indent="0">
              <a:buNone/>
            </a:pPr>
            <a:r>
              <a:rPr lang="ru-RU" sz="2000" dirty="0"/>
              <a:t>*данный пункт выполняется по желанию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A7327C69-020F-49FB-8403-D0A7854503EC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120020" y="305748"/>
            <a:ext cx="932769" cy="932769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B8B420E5-56D4-4560-AE30-E97A99845B0C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243549" y="6260811"/>
            <a:ext cx="2706859" cy="4938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25925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70EB6A2-421C-4256-88BC-031E8A4E04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365125"/>
            <a:ext cx="4488873" cy="782295"/>
          </a:xfrm>
          <a:solidFill>
            <a:srgbClr val="CCECFF"/>
          </a:solidFill>
        </p:spPr>
        <p:txBody>
          <a:bodyPr>
            <a:normAutofit/>
          </a:bodyPr>
          <a:lstStyle/>
          <a:p>
            <a:r>
              <a:rPr lang="ru-RU" sz="4000" dirty="0">
                <a:latin typeface="Georgia" panose="02040502050405020303" pitchFamily="18" charset="0"/>
              </a:rPr>
              <a:t>     </a:t>
            </a:r>
            <a:r>
              <a:rPr lang="ru-RU" sz="4000" dirty="0">
                <a:solidFill>
                  <a:schemeClr val="tx1">
                    <a:lumMod val="50000"/>
                    <a:lumOff val="50000"/>
                  </a:schemeClr>
                </a:solidFill>
                <a:latin typeface="Georgia" panose="02040502050405020303" pitchFamily="18" charset="0"/>
              </a:rPr>
              <a:t>ЗАДАНИЕ 2.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4D3E82D-6F2E-424A-9EF9-94D99D033FD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76056" y="1488273"/>
            <a:ext cx="11201760" cy="4351338"/>
          </a:xfrm>
        </p:spPr>
        <p:txBody>
          <a:bodyPr>
            <a:normAutofit/>
          </a:bodyPr>
          <a:lstStyle/>
          <a:p>
            <a:pPr marL="514350" indent="-514350">
              <a:buNone/>
            </a:pPr>
            <a:r>
              <a:rPr lang="ru-RU" dirty="0">
                <a:latin typeface="Georgia" panose="02040502050405020303" pitchFamily="18" charset="0"/>
              </a:rPr>
              <a:t>СОЗДАНИЕ РАБОЧИХ ЛИСТОВ К КАЖДОМУ ЗАНЯТИЮ</a:t>
            </a:r>
          </a:p>
          <a:p>
            <a:pPr marL="514350" indent="-514350">
              <a:buNone/>
            </a:pPr>
            <a:r>
              <a:rPr lang="ru-RU" dirty="0">
                <a:latin typeface="Georgia" panose="02040502050405020303" pitchFamily="18" charset="0"/>
              </a:rPr>
              <a:t>КУРСА.</a:t>
            </a:r>
          </a:p>
          <a:p>
            <a:pPr marL="0" indent="0">
              <a:buNone/>
            </a:pPr>
            <a:r>
              <a:rPr lang="ru-RU" b="1" dirty="0">
                <a:latin typeface="Georgia" panose="02040502050405020303" pitchFamily="18" charset="0"/>
              </a:rPr>
              <a:t>ЧТО ЭТО МОЖЕТ БЫТЬ?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>
                <a:latin typeface="Georgia" panose="02040502050405020303" pitchFamily="18" charset="0"/>
              </a:rPr>
              <a:t>GOOGLE </a:t>
            </a:r>
            <a:r>
              <a:rPr lang="ru-RU" dirty="0">
                <a:latin typeface="Georgia" panose="02040502050405020303" pitchFamily="18" charset="0"/>
              </a:rPr>
              <a:t>ДОКУМЕНТ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>
                <a:latin typeface="Georgia" panose="02040502050405020303" pitchFamily="18" charset="0"/>
              </a:rPr>
              <a:t>GOOGLE </a:t>
            </a:r>
            <a:r>
              <a:rPr lang="ru-RU" dirty="0">
                <a:latin typeface="Georgia" panose="02040502050405020303" pitchFamily="18" charset="0"/>
              </a:rPr>
              <a:t>ФОРМЫ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>
                <a:latin typeface="Georgia" panose="02040502050405020303" pitchFamily="18" charset="0"/>
              </a:rPr>
              <a:t>GOOGLE</a:t>
            </a:r>
            <a:r>
              <a:rPr lang="ru-RU" dirty="0">
                <a:latin typeface="Georgia" panose="02040502050405020303" pitchFamily="18" charset="0"/>
              </a:rPr>
              <a:t> ПРЕЗЕНТАЦИЯ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>
                <a:latin typeface="Georgia" panose="02040502050405020303" pitchFamily="18" charset="0"/>
              </a:rPr>
              <a:t>GOOGLE</a:t>
            </a:r>
            <a:r>
              <a:rPr lang="ru-RU" dirty="0">
                <a:latin typeface="Georgia" panose="02040502050405020303" pitchFamily="18" charset="0"/>
              </a:rPr>
              <a:t> САЙТ</a:t>
            </a:r>
          </a:p>
          <a:p>
            <a:pPr marL="0" indent="0">
              <a:buNone/>
            </a:pPr>
            <a:r>
              <a:rPr lang="ru-RU" b="1" dirty="0">
                <a:latin typeface="Georgia" panose="02040502050405020303" pitchFamily="18" charset="0"/>
              </a:rPr>
              <a:t>СРОК ВЫПОЛНЕНИЯ – 7 МАЯ 2021 ГОДА.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C0085C70-A2FF-4D5E-B3EC-2BFBBB7DC08C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598993" y="274028"/>
            <a:ext cx="932769" cy="932769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19940DB1-16DB-4DE2-A3D1-8AFD0F7EBB9A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252427" y="6275404"/>
            <a:ext cx="2706859" cy="4938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15150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800D363-2C9D-4FC6-B886-02A86EA5F4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2" y="294105"/>
            <a:ext cx="4288973" cy="780093"/>
          </a:xfrm>
          <a:solidFill>
            <a:srgbClr val="CCECFF"/>
          </a:solidFill>
          <a:ln>
            <a:noFill/>
          </a:ln>
        </p:spPr>
        <p:txBody>
          <a:bodyPr/>
          <a:lstStyle/>
          <a:p>
            <a:r>
              <a:rPr lang="ru-RU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   </a:t>
            </a:r>
            <a:r>
              <a:rPr lang="ru-RU" sz="4000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ПРИМЕР 1.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9625697A-3D3A-4491-AA10-1A3CE390AE84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445822" y="141429"/>
            <a:ext cx="932769" cy="932769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A7DA2A30-D1F4-4A4C-ADBD-01BE236862E4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270182" y="6266527"/>
            <a:ext cx="2706859" cy="493819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0B6927EE-05A4-40D2-B1B0-DD1AFA73277A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11374" b="20437"/>
          <a:stretch/>
        </p:blipFill>
        <p:spPr>
          <a:xfrm>
            <a:off x="1240970" y="1325108"/>
            <a:ext cx="9710059" cy="479967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6235050E-44DC-462C-BA19-EF21A90B7DA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981201" y="5429250"/>
            <a:ext cx="5772149" cy="5798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87276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800D363-2C9D-4FC6-B886-02A86EA5F4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2" y="294105"/>
            <a:ext cx="4288973" cy="780093"/>
          </a:xfrm>
          <a:solidFill>
            <a:srgbClr val="CCECFF"/>
          </a:solidFill>
          <a:ln>
            <a:noFill/>
          </a:ln>
        </p:spPr>
        <p:txBody>
          <a:bodyPr/>
          <a:lstStyle/>
          <a:p>
            <a:r>
              <a:rPr lang="ru-RU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   </a:t>
            </a:r>
            <a:r>
              <a:rPr lang="ru-RU" sz="4000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ПРИМЕР 2.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9625697A-3D3A-4491-AA10-1A3CE390AE84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445822" y="141429"/>
            <a:ext cx="932769" cy="932769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A7DA2A30-D1F4-4A4C-ADBD-01BE236862E4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270182" y="6266527"/>
            <a:ext cx="2706859" cy="493819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9753542E-738C-4395-915D-F046E7F4266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41649" y="854528"/>
            <a:ext cx="4661502" cy="514894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pSp>
        <p:nvGrpSpPr>
          <p:cNvPr id="12" name="Группа 11">
            <a:extLst>
              <a:ext uri="{FF2B5EF4-FFF2-40B4-BE49-F238E27FC236}">
                <a16:creationId xmlns:a16="http://schemas.microsoft.com/office/drawing/2014/main" id="{5F0DB2B7-066E-4757-9D4B-1C98528B2F29}"/>
              </a:ext>
            </a:extLst>
          </p:cNvPr>
          <p:cNvGrpSpPr/>
          <p:nvPr/>
        </p:nvGrpSpPr>
        <p:grpSpPr>
          <a:xfrm>
            <a:off x="664029" y="1366156"/>
            <a:ext cx="5540829" cy="4125687"/>
            <a:chOff x="412976" y="1306285"/>
            <a:chExt cx="5137377" cy="3477986"/>
          </a:xfrm>
        </p:grpSpPr>
        <p:pic>
          <p:nvPicPr>
            <p:cNvPr id="8" name="Рисунок 7">
              <a:extLst>
                <a:ext uri="{FF2B5EF4-FFF2-40B4-BE49-F238E27FC236}">
                  <a16:creationId xmlns:a16="http://schemas.microsoft.com/office/drawing/2014/main" id="{53873A4B-940D-4170-9D12-5E9DCB974DB1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12976" y="1306285"/>
              <a:ext cx="5137377" cy="3477986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pic>
          <p:nvPicPr>
            <p:cNvPr id="11" name="Рисунок 10">
              <a:extLst>
                <a:ext uri="{FF2B5EF4-FFF2-40B4-BE49-F238E27FC236}">
                  <a16:creationId xmlns:a16="http://schemas.microsoft.com/office/drawing/2014/main" id="{8C272C46-BCE4-41BC-85E1-8997FC66E96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/>
            <a:srcRect l="2427" r="3432"/>
            <a:stretch/>
          </p:blipFill>
          <p:spPr>
            <a:xfrm>
              <a:off x="598714" y="3589466"/>
              <a:ext cx="4822372" cy="710391"/>
            </a:xfrm>
            <a:prstGeom prst="rect">
              <a:avLst/>
            </a:prstGeom>
          </p:spPr>
        </p:pic>
      </p:grpSp>
      <p:sp>
        <p:nvSpPr>
          <p:cNvPr id="13" name="Овал 12">
            <a:extLst>
              <a:ext uri="{FF2B5EF4-FFF2-40B4-BE49-F238E27FC236}">
                <a16:creationId xmlns:a16="http://schemas.microsoft.com/office/drawing/2014/main" id="{E5A62787-2845-4130-A824-47B5283C2F0D}"/>
              </a:ext>
            </a:extLst>
          </p:cNvPr>
          <p:cNvSpPr/>
          <p:nvPr/>
        </p:nvSpPr>
        <p:spPr>
          <a:xfrm>
            <a:off x="427563" y="3992768"/>
            <a:ext cx="5201086" cy="1006211"/>
          </a:xfrm>
          <a:prstGeom prst="ellipse">
            <a:avLst/>
          </a:prstGeom>
          <a:noFill/>
          <a:ln w="381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309318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800D363-2C9D-4FC6-B886-02A86EA5F4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2" y="294105"/>
            <a:ext cx="4288973" cy="780093"/>
          </a:xfrm>
          <a:solidFill>
            <a:srgbClr val="CCECFF"/>
          </a:solidFill>
          <a:ln>
            <a:noFill/>
          </a:ln>
        </p:spPr>
        <p:txBody>
          <a:bodyPr/>
          <a:lstStyle/>
          <a:p>
            <a:r>
              <a:rPr lang="ru-RU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   </a:t>
            </a:r>
            <a:r>
              <a:rPr lang="ru-RU" sz="4000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ПРИМЕР 3.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9625697A-3D3A-4491-AA10-1A3CE390AE84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445822" y="141429"/>
            <a:ext cx="932769" cy="932769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A7DA2A30-D1F4-4A4C-ADBD-01BE236862E4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270182" y="6266527"/>
            <a:ext cx="2706859" cy="493819"/>
          </a:xfrm>
          <a:prstGeom prst="rect">
            <a:avLst/>
          </a:prstGeom>
        </p:spPr>
      </p:pic>
      <p:grpSp>
        <p:nvGrpSpPr>
          <p:cNvPr id="22" name="Группа 21">
            <a:extLst>
              <a:ext uri="{FF2B5EF4-FFF2-40B4-BE49-F238E27FC236}">
                <a16:creationId xmlns:a16="http://schemas.microsoft.com/office/drawing/2014/main" id="{751D19F2-9DE7-447B-B88E-86E3381DB35A}"/>
              </a:ext>
            </a:extLst>
          </p:cNvPr>
          <p:cNvGrpSpPr/>
          <p:nvPr/>
        </p:nvGrpSpPr>
        <p:grpSpPr>
          <a:xfrm>
            <a:off x="6096000" y="607813"/>
            <a:ext cx="5625536" cy="5431781"/>
            <a:chOff x="6096000" y="294105"/>
            <a:chExt cx="5777936" cy="5972422"/>
          </a:xfrm>
        </p:grpSpPr>
        <p:pic>
          <p:nvPicPr>
            <p:cNvPr id="8" name="Рисунок 7">
              <a:extLst>
                <a:ext uri="{FF2B5EF4-FFF2-40B4-BE49-F238E27FC236}">
                  <a16:creationId xmlns:a16="http://schemas.microsoft.com/office/drawing/2014/main" id="{5D159BD7-B98C-46A1-A290-CC15E74DB2D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109407" y="294105"/>
              <a:ext cx="5764529" cy="4169229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pic>
          <p:nvPicPr>
            <p:cNvPr id="13" name="Рисунок 12">
              <a:extLst>
                <a:ext uri="{FF2B5EF4-FFF2-40B4-BE49-F238E27FC236}">
                  <a16:creationId xmlns:a16="http://schemas.microsoft.com/office/drawing/2014/main" id="{F4A12442-89EE-4703-83CF-0DFDF5B9DDD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b="55922"/>
            <a:stretch/>
          </p:blipFill>
          <p:spPr>
            <a:xfrm>
              <a:off x="6096000" y="4428821"/>
              <a:ext cx="5777936" cy="1837706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</p:grpSp>
      <p:grpSp>
        <p:nvGrpSpPr>
          <p:cNvPr id="21" name="Группа 20">
            <a:extLst>
              <a:ext uri="{FF2B5EF4-FFF2-40B4-BE49-F238E27FC236}">
                <a16:creationId xmlns:a16="http://schemas.microsoft.com/office/drawing/2014/main" id="{C9D5B083-E15F-4C31-B8B6-C6DAB6A441F1}"/>
              </a:ext>
            </a:extLst>
          </p:cNvPr>
          <p:cNvGrpSpPr/>
          <p:nvPr/>
        </p:nvGrpSpPr>
        <p:grpSpPr>
          <a:xfrm>
            <a:off x="470464" y="1404256"/>
            <a:ext cx="5149231" cy="5036850"/>
            <a:chOff x="470464" y="1404256"/>
            <a:chExt cx="5149231" cy="5036850"/>
          </a:xfrm>
        </p:grpSpPr>
        <p:pic>
          <p:nvPicPr>
            <p:cNvPr id="18" name="Рисунок 17">
              <a:extLst>
                <a:ext uri="{FF2B5EF4-FFF2-40B4-BE49-F238E27FC236}">
                  <a16:creationId xmlns:a16="http://schemas.microsoft.com/office/drawing/2014/main" id="{5A6CDE0E-C774-4E44-88A4-DA70FE3BFE8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/>
            <a:srcRect b="24685"/>
            <a:stretch/>
          </p:blipFill>
          <p:spPr>
            <a:xfrm>
              <a:off x="470464" y="1404256"/>
              <a:ext cx="5149231" cy="2732315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pic>
          <p:nvPicPr>
            <p:cNvPr id="20" name="Рисунок 19">
              <a:extLst>
                <a:ext uri="{FF2B5EF4-FFF2-40B4-BE49-F238E27FC236}">
                  <a16:creationId xmlns:a16="http://schemas.microsoft.com/office/drawing/2014/main" id="{98BDC464-7011-4C0B-9200-6F9B4F081633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470464" y="4136572"/>
              <a:ext cx="5149231" cy="2304534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</p:grpSp>
      <p:pic>
        <p:nvPicPr>
          <p:cNvPr id="23" name="Рисунок 22">
            <a:extLst>
              <a:ext uri="{FF2B5EF4-FFF2-40B4-BE49-F238E27FC236}">
                <a16:creationId xmlns:a16="http://schemas.microsoft.com/office/drawing/2014/main" id="{0DBC6D98-ECEA-41EC-937C-EAF9912DE7DD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90055" y="4136571"/>
            <a:ext cx="2618459" cy="10425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984969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9B02126-516C-43D0-9445-D59CFEBD70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365125"/>
            <a:ext cx="5841507" cy="868871"/>
          </a:xfrm>
          <a:solidFill>
            <a:srgbClr val="CCECFF"/>
          </a:solidFill>
        </p:spPr>
        <p:txBody>
          <a:bodyPr/>
          <a:lstStyle/>
          <a:p>
            <a:r>
              <a:rPr lang="ru-RU" dirty="0">
                <a:solidFill>
                  <a:schemeClr val="tx1">
                    <a:lumMod val="50000"/>
                    <a:lumOff val="50000"/>
                  </a:schemeClr>
                </a:solidFill>
                <a:latin typeface="Georgia" panose="02040502050405020303" pitchFamily="18" charset="0"/>
              </a:rPr>
              <a:t>     </a:t>
            </a:r>
            <a:r>
              <a:rPr lang="ru-RU" sz="4000" dirty="0">
                <a:solidFill>
                  <a:schemeClr val="tx1">
                    <a:lumMod val="50000"/>
                    <a:lumOff val="50000"/>
                  </a:schemeClr>
                </a:solidFill>
                <a:latin typeface="Georgia" panose="02040502050405020303" pitchFamily="18" charset="0"/>
              </a:rPr>
              <a:t>ЗАМЕЧАНИЯ.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5DDFB85-0581-455E-A332-9EF8F80B745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39194"/>
            <a:ext cx="10515600" cy="4351338"/>
          </a:xfrm>
        </p:spPr>
        <p:txBody>
          <a:bodyPr>
            <a:normAutofit/>
          </a:bodyPr>
          <a:lstStyle/>
          <a:p>
            <a:pPr marL="514350" indent="-514350">
              <a:buNone/>
            </a:pPr>
            <a:endParaRPr lang="ru-RU" sz="2000" dirty="0">
              <a:latin typeface="Georgia" pitchFamily="18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ru-RU" sz="2000" dirty="0">
                <a:latin typeface="Georgia" pitchFamily="18" charset="0"/>
              </a:rPr>
              <a:t>СБОР ЭЛЕКТРОННЫХ АДРЕСОВ.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000" dirty="0">
                <a:latin typeface="Georgia" pitchFamily="18" charset="0"/>
              </a:rPr>
              <a:t>НЕТ ОБРАЩЕНИЯ К УЧЕНИКУ. НАПРИМЕР: ПОСМОТРИ ВИДЕО, ИЗУЧИ ТАБЛИЦУ И Т.Д.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000" dirty="0">
                <a:latin typeface="Georgia" pitchFamily="18" charset="0"/>
              </a:rPr>
              <a:t>ПОСЛЕ МАТЕРИАЛОВ НЕТ ВОПРОСОВ И ЗАДАНИЙ ИМЕННО ПО ЭТИМ МАТЕРИАЛАМ. 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000" dirty="0">
                <a:latin typeface="Georgia" pitchFamily="18" charset="0"/>
              </a:rPr>
              <a:t>НЕТ РАЗДЕЛОВ.</a:t>
            </a:r>
          </a:p>
          <a:p>
            <a:pPr marL="514350" indent="-514350">
              <a:buFont typeface="+mj-lt"/>
              <a:buAutoNum type="arabicPeriod"/>
            </a:pPr>
            <a:endParaRPr lang="ru-RU" sz="2000" dirty="0">
              <a:latin typeface="Georgia" pitchFamily="18" charset="0"/>
            </a:endParaRPr>
          </a:p>
          <a:p>
            <a:pPr marL="514350" indent="-514350">
              <a:buFont typeface="+mj-lt"/>
              <a:buAutoNum type="arabicPeriod"/>
            </a:pPr>
            <a:endParaRPr lang="ru-RU" sz="2000" dirty="0">
              <a:latin typeface="Georgia" pitchFamily="18" charset="0"/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A7327C69-020F-49FB-8403-D0A7854503EC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908738" y="365125"/>
            <a:ext cx="932769" cy="932769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B8B420E5-56D4-4560-AE30-E97A99845B0C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243549" y="6260811"/>
            <a:ext cx="2706859" cy="4938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259255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9B02126-516C-43D0-9445-D59CFEBD70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365125"/>
            <a:ext cx="5841507" cy="868871"/>
          </a:xfrm>
          <a:solidFill>
            <a:srgbClr val="CCECFF"/>
          </a:solidFill>
        </p:spPr>
        <p:txBody>
          <a:bodyPr/>
          <a:lstStyle/>
          <a:p>
            <a:r>
              <a:rPr lang="ru-RU" dirty="0">
                <a:solidFill>
                  <a:schemeClr val="tx1">
                    <a:lumMod val="50000"/>
                    <a:lumOff val="50000"/>
                  </a:schemeClr>
                </a:solidFill>
                <a:latin typeface="Georgia" panose="02040502050405020303" pitchFamily="18" charset="0"/>
              </a:rPr>
              <a:t>     </a:t>
            </a:r>
            <a:r>
              <a:rPr lang="ru-RU" sz="4000" dirty="0">
                <a:solidFill>
                  <a:schemeClr val="tx1">
                    <a:lumMod val="50000"/>
                    <a:lumOff val="50000"/>
                  </a:schemeClr>
                </a:solidFill>
                <a:latin typeface="Georgia" panose="02040502050405020303" pitchFamily="18" charset="0"/>
              </a:rPr>
              <a:t>ПРЕДЛОЖЕНИЯ.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5DDFB85-0581-455E-A332-9EF8F80B745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39194"/>
            <a:ext cx="10515600" cy="4351338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endParaRPr lang="ru-RU" sz="2000" dirty="0">
              <a:latin typeface="Georgia" pitchFamily="18" charset="0"/>
            </a:endParaRPr>
          </a:p>
          <a:p>
            <a:pPr marL="514350" indent="-514350">
              <a:buFont typeface="+mj-lt"/>
              <a:buAutoNum type="arabicPeriod"/>
            </a:pPr>
            <a:endParaRPr lang="ru-RU" sz="2000" dirty="0">
              <a:latin typeface="Georgia" pitchFamily="18" charset="0"/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A7327C69-020F-49FB-8403-D0A7854503EC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908738" y="365125"/>
            <a:ext cx="932769" cy="932769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B8B420E5-56D4-4560-AE30-E97A99845B0C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243549" y="6260811"/>
            <a:ext cx="2706859" cy="493819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BE60545D-BBFF-466D-B65B-918A7BFC6C01}"/>
              </a:ext>
            </a:extLst>
          </p:cNvPr>
          <p:cNvSpPr txBox="1"/>
          <p:nvPr/>
        </p:nvSpPr>
        <p:spPr>
          <a:xfrm>
            <a:off x="838200" y="1913662"/>
            <a:ext cx="10096500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УБРАТЬ В НАСТРОЙКАХ СБОР ЭЛЕКТРОННЫХ АДРЕСОВ.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СДЕЛАТЬ ОБРАЩЕНИЕ К УЧЕНИКУ. НАПРИМЕР: ПОСМОТРИ ВИДЕО, ИЗУЧИ ТАБЛИЦУ И Т.Д.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ПОСЛЕ МАТЕРИАЛОВ СОЗДАТЬ ВОПРОСЫ И ЗАДАНИЯ ИМЕННО ПО ЭТИМ МАТЕРИАЛАМ. 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СОЗДАТЬ РАЗДЕЛЫ И КРАТКОЕ ОПИСАНИЕ РАБОЧЕГО ЛИСТА. *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B8FDFD3-A656-4373-AADA-90DD9C533747}"/>
              </a:ext>
            </a:extLst>
          </p:cNvPr>
          <p:cNvSpPr txBox="1"/>
          <p:nvPr/>
        </p:nvSpPr>
        <p:spPr>
          <a:xfrm>
            <a:off x="1171575" y="4600575"/>
            <a:ext cx="29051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*ПО ЖЕЛАНИЮ</a:t>
            </a:r>
          </a:p>
        </p:txBody>
      </p:sp>
    </p:spTree>
    <p:extLst>
      <p:ext uri="{BB962C8B-B14F-4D97-AF65-F5344CB8AC3E}">
        <p14:creationId xmlns:p14="http://schemas.microsoft.com/office/powerpoint/2010/main" val="354401460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800D363-2C9D-4FC6-B886-02A86EA5F4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1" y="294105"/>
            <a:ext cx="6567056" cy="780093"/>
          </a:xfrm>
          <a:solidFill>
            <a:srgbClr val="CCECFF"/>
          </a:solidFill>
          <a:ln>
            <a:noFill/>
          </a:ln>
        </p:spPr>
        <p:txBody>
          <a:bodyPr/>
          <a:lstStyle/>
          <a:p>
            <a:r>
              <a:rPr lang="ru-RU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     </a:t>
            </a:r>
            <a:r>
              <a:rPr lang="ru-RU" sz="4000" dirty="0">
                <a:solidFill>
                  <a:schemeClr val="tx1">
                    <a:lumMod val="50000"/>
                    <a:lumOff val="50000"/>
                  </a:schemeClr>
                </a:solidFill>
                <a:latin typeface="Georgia" panose="02040502050405020303" pitchFamily="18" charset="0"/>
              </a:rPr>
              <a:t>ГРАФИК ПРОЕКТА.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9625697A-3D3A-4491-AA10-1A3CE390AE84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633017" y="246604"/>
            <a:ext cx="932769" cy="932769"/>
          </a:xfrm>
          <a:prstGeom prst="rect">
            <a:avLst/>
          </a:prstGeom>
        </p:spPr>
      </p:pic>
      <p:sp>
        <p:nvSpPr>
          <p:cNvPr id="8" name="Объект 7">
            <a:extLst>
              <a:ext uri="{FF2B5EF4-FFF2-40B4-BE49-F238E27FC236}">
                <a16:creationId xmlns:a16="http://schemas.microsoft.com/office/drawing/2014/main" id="{784BF566-BEE1-4818-BA6C-3DC033696DA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37352"/>
            <a:ext cx="10515600" cy="4351338"/>
          </a:xfrm>
        </p:spPr>
        <p:txBody>
          <a:bodyPr>
            <a:no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ru-RU" sz="2400" dirty="0">
                <a:solidFill>
                  <a:srgbClr val="333333"/>
                </a:solidFill>
                <a:effectLst/>
                <a:latin typeface="Georgia" panose="02040502050405020303" pitchFamily="18" charset="0"/>
                <a:ea typeface="Calibri" panose="020F0502020204030204" pitchFamily="34" charset="0"/>
              </a:rPr>
              <a:t>УСТАНОВОЧНЫЙ СЕМИНАР/ВЕБИНАР – 24 МАРТА В 11.00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400" dirty="0">
                <a:solidFill>
                  <a:srgbClr val="333333"/>
                </a:solidFill>
                <a:effectLst/>
                <a:latin typeface="Georgia" panose="02040502050405020303" pitchFamily="18" charset="0"/>
                <a:ea typeface="Calibri" panose="020F0502020204030204" pitchFamily="34" charset="0"/>
              </a:rPr>
              <a:t>ВЕБИНАР-КОНСУЛЬТАЦИЯ 1 ПО ПРОВЕРКЕ ЗАДАНИЙ/ВЫДАЧЕ НОВЫХ</a:t>
            </a:r>
            <a:r>
              <a:rPr lang="ru-RU" sz="2400" dirty="0">
                <a:solidFill>
                  <a:srgbClr val="333333"/>
                </a:solidFill>
                <a:latin typeface="Georgia" panose="02040502050405020303" pitchFamily="18" charset="0"/>
                <a:ea typeface="Calibri" panose="020F0502020204030204" pitchFamily="34" charset="0"/>
              </a:rPr>
              <a:t> – 14 АПРЕЛЯ В 17.00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400" dirty="0">
                <a:effectLst/>
                <a:latin typeface="Georgia" panose="02040502050405020303" pitchFamily="18" charset="0"/>
                <a:ea typeface="Calibri" panose="020F0502020204030204" pitchFamily="34" charset="0"/>
              </a:rPr>
              <a:t>ВЕБИНАР-КОНСУЛЬТАЦИЯ 2 ПО ПРОВЕРКЕ ЗАДАНИЙ/ВЫДАЧЕ НОВЫХ – 12 МАЯ В 17.00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400" b="1" dirty="0">
                <a:solidFill>
                  <a:srgbClr val="333333"/>
                </a:solidFill>
                <a:effectLst/>
                <a:latin typeface="Georgia" panose="02040502050405020303" pitchFamily="18" charset="0"/>
                <a:ea typeface="Calibri" panose="020F0502020204030204" pitchFamily="34" charset="0"/>
              </a:rPr>
              <a:t>ПРОМЕЖУТОЧНЫЙ СЕМИНАР/ВЕБИНАР</a:t>
            </a:r>
            <a:r>
              <a:rPr lang="ru-RU" sz="2400" b="1" dirty="0">
                <a:solidFill>
                  <a:srgbClr val="333333"/>
                </a:solidFill>
                <a:latin typeface="Georgia" panose="02040502050405020303" pitchFamily="18" charset="0"/>
                <a:ea typeface="Calibri" panose="020F0502020204030204" pitchFamily="34" charset="0"/>
              </a:rPr>
              <a:t> </a:t>
            </a:r>
            <a:r>
              <a:rPr lang="ru-RU" sz="2400" b="1" dirty="0">
                <a:solidFill>
                  <a:srgbClr val="333333"/>
                </a:solidFill>
                <a:effectLst/>
                <a:latin typeface="Georgia" panose="02040502050405020303" pitchFamily="18" charset="0"/>
                <a:ea typeface="Calibri" panose="020F0502020204030204" pitchFamily="34" charset="0"/>
              </a:rPr>
              <a:t>– 24 АВГУСТА В 11.00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400" dirty="0">
                <a:solidFill>
                  <a:srgbClr val="333333"/>
                </a:solidFill>
                <a:effectLst/>
                <a:latin typeface="Georgia" panose="02040502050405020303" pitchFamily="18" charset="0"/>
                <a:ea typeface="Calibri" panose="020F0502020204030204" pitchFamily="34" charset="0"/>
              </a:rPr>
              <a:t>ВЕБИНАР-КОНСУЛЬТАЦИЯ 3 ПО ПРОВЕРКЕ ЗАДАНИЙ / ПРОГРАММ / ПРОЕКТОВ – 22 СЕНТЯБРЯ </a:t>
            </a:r>
            <a:r>
              <a:rPr lang="ru-RU" sz="2400" dirty="0">
                <a:solidFill>
                  <a:srgbClr val="333333"/>
                </a:solidFill>
                <a:latin typeface="Georgia" panose="02040502050405020303" pitchFamily="18" charset="0"/>
                <a:ea typeface="Calibri" panose="020F0502020204030204" pitchFamily="34" charset="0"/>
              </a:rPr>
              <a:t>В 17.00</a:t>
            </a:r>
            <a:endParaRPr lang="ru-RU" sz="2400" dirty="0">
              <a:solidFill>
                <a:srgbClr val="333333"/>
              </a:solidFill>
              <a:effectLst/>
              <a:latin typeface="Georgia" panose="02040502050405020303" pitchFamily="18" charset="0"/>
              <a:ea typeface="Calibri" panose="020F0502020204030204" pitchFamily="34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ru-RU" sz="2400" dirty="0">
                <a:solidFill>
                  <a:srgbClr val="333333"/>
                </a:solidFill>
                <a:effectLst/>
                <a:latin typeface="Georgia" panose="02040502050405020303" pitchFamily="18" charset="0"/>
                <a:ea typeface="Calibri" panose="020F0502020204030204" pitchFamily="34" charset="0"/>
              </a:rPr>
              <a:t>ИТОГОВЫЙ СЕМИНАР/ВЕБИНАР – 20 ОКТЯБРЯ В 11.00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400" b="1" dirty="0">
                <a:solidFill>
                  <a:srgbClr val="333333"/>
                </a:solidFill>
                <a:effectLst/>
                <a:latin typeface="Georgia" panose="02040502050405020303" pitchFamily="18" charset="0"/>
                <a:ea typeface="Calibri" panose="020F0502020204030204" pitchFamily="34" charset="0"/>
              </a:rPr>
              <a:t>ИТОГОВАЯ КОНФЕРЕНЦИЯ ПО ПРОЕКТУ - НОЯБРЬ</a:t>
            </a:r>
            <a:endParaRPr lang="ru-RU" sz="2400" dirty="0">
              <a:latin typeface="Georgia" panose="02040502050405020303" pitchFamily="18" charset="0"/>
            </a:endParaRPr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A7DA2A30-D1F4-4A4C-ADBD-01BE236862E4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270182" y="6266527"/>
            <a:ext cx="2706859" cy="4938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872761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3208</TotalTime>
  <Words>583</Words>
  <Application>Microsoft Office PowerPoint</Application>
  <PresentationFormat>Широкоэкранный</PresentationFormat>
  <Paragraphs>81</Paragraphs>
  <Slides>18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4" baseType="lpstr">
      <vt:lpstr>Arial</vt:lpstr>
      <vt:lpstr>Calibri</vt:lpstr>
      <vt:lpstr>Calibri Light</vt:lpstr>
      <vt:lpstr>Georgia</vt:lpstr>
      <vt:lpstr>Times New Roman</vt:lpstr>
      <vt:lpstr>Тема Office</vt:lpstr>
      <vt:lpstr>ВЕБИНАР - КОНСУЛЬТАЦИЯ ПО ПРОЕКТУ  "ОБРАЗОВАТЕЛЬНЫЙ ЛИФТ: ШНОР» ДЛЯ СЕТЕВОЙ ГРУППЫ ФИЗИКОВ. ЗАДАНИЕ №2</vt:lpstr>
      <vt:lpstr>     ЗАДАНИЯ ПРОЕКТА.</vt:lpstr>
      <vt:lpstr>     ЗАДАНИЕ 2.</vt:lpstr>
      <vt:lpstr>    ПРИМЕР 1.</vt:lpstr>
      <vt:lpstr>    ПРИМЕР 2.</vt:lpstr>
      <vt:lpstr>    ПРИМЕР 3.</vt:lpstr>
      <vt:lpstr>     ЗАМЕЧАНИЯ.</vt:lpstr>
      <vt:lpstr>     ПРЕДЛОЖЕНИЯ.</vt:lpstr>
      <vt:lpstr>      ГРАФИК ПРОЕКТА.</vt:lpstr>
      <vt:lpstr>     ЗАДАНИЕ 3.</vt:lpstr>
      <vt:lpstr>   РЕКОМЕНДУЕМЫЙ КОНТЕНТ. </vt:lpstr>
      <vt:lpstr>   РЕКОМЕНДУЕМЫЙ КОНТЕНТ. </vt:lpstr>
      <vt:lpstr>   РЕКОМЕНДУЕМЫЙ КОНТЕНТ. </vt:lpstr>
      <vt:lpstr>   РЕКОМЕНДУЕМЫЙ КОНТЕНТ. </vt:lpstr>
      <vt:lpstr>   РЕКОМЕНДУЕМЫЙ КОНТЕНТ. </vt:lpstr>
      <vt:lpstr>   РЕКОМЕНДУЕМЫЙ КОНТЕНТ. </vt:lpstr>
      <vt:lpstr>     ПРАВИЛА РАБОТЫ.</vt:lpstr>
      <vt:lpstr>СПАСИБО ЗА ВНИМАНИЕ.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Установочный семинар по проекту  "Образовательный лифт: ШНОР» для сетевой группы физиков.</dc:title>
  <dc:creator>Надежда</dc:creator>
  <cp:lastModifiedBy>Надежда</cp:lastModifiedBy>
  <cp:revision>156</cp:revision>
  <dcterms:created xsi:type="dcterms:W3CDTF">2021-03-22T10:52:56Z</dcterms:created>
  <dcterms:modified xsi:type="dcterms:W3CDTF">2021-05-12T06:34:36Z</dcterms:modified>
</cp:coreProperties>
</file>